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210 우리하루 R Bold" panose="02020500000000000000" charset="-127"/>
      <p:regular r:id="rId22"/>
    </p:embeddedFont>
    <p:embeddedFont>
      <p:font typeface="王漢宗勘流亭" panose="02020500000000000000" charset="-120"/>
      <p:regular r:id="rId23"/>
    </p:embeddedFont>
    <p:embeddedFont>
      <p:font typeface="王漢宗顏楷體" panose="02020500000000000000" charset="-120"/>
      <p:regular r:id="rId24"/>
    </p:embeddedFont>
    <p:embeddedFont>
      <p:font typeface="Another Shabby" panose="02020500000000000000" charset="0"/>
      <p:regular r:id="rId25"/>
    </p:embeddedFont>
    <p:embeddedFont>
      <p:font typeface="Arimo" panose="02020500000000000000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5820" b="17929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78466" flipV="1">
            <a:off x="2429037" y="1485682"/>
            <a:ext cx="13429923" cy="822582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2064586" y="3910012"/>
            <a:ext cx="14158823" cy="2469357"/>
            <a:chOff x="0" y="-219075"/>
            <a:chExt cx="18878431" cy="3292476"/>
          </a:xfrm>
        </p:grpSpPr>
        <p:sp>
          <p:nvSpPr>
            <p:cNvPr id="5" name="TextBox 5"/>
            <p:cNvSpPr txBox="1"/>
            <p:nvPr/>
          </p:nvSpPr>
          <p:spPr>
            <a:xfrm>
              <a:off x="0" y="-219075"/>
              <a:ext cx="18878431" cy="20668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13200"/>
                </a:lnSpc>
              </a:pPr>
              <a:r>
                <a:rPr lang="zh-TW" altLang="en-US" sz="8500" dirty="0">
                  <a:solidFill>
                    <a:srgbClr val="373634"/>
                  </a:solidFill>
                  <a:ea typeface="王漢宗顏楷體 Bold"/>
                </a:rPr>
                <a:t>大數據分析與實作</a:t>
              </a:r>
              <a:r>
                <a:rPr lang="en-US" altLang="zh-TW" sz="8500" dirty="0">
                  <a:solidFill>
                    <a:srgbClr val="373634"/>
                  </a:solidFill>
                  <a:ea typeface="王漢宗顏楷體 Bold"/>
                </a:rPr>
                <a:t>_</a:t>
              </a:r>
              <a:r>
                <a:rPr lang="en-US" sz="8500" dirty="0">
                  <a:solidFill>
                    <a:srgbClr val="373634"/>
                  </a:solidFill>
                  <a:ea typeface="王漢宗顏楷體 Bold"/>
                </a:rPr>
                <a:t>期</a:t>
              </a:r>
              <a:r>
                <a:rPr lang="zh-TW" altLang="en-US" sz="8500" dirty="0">
                  <a:solidFill>
                    <a:srgbClr val="373634"/>
                  </a:solidFill>
                  <a:ea typeface="王漢宗顏楷體 Bold"/>
                </a:rPr>
                <a:t>末</a:t>
              </a:r>
              <a:r>
                <a:rPr lang="en-US" sz="8500" dirty="0" err="1">
                  <a:solidFill>
                    <a:srgbClr val="373634"/>
                  </a:solidFill>
                  <a:ea typeface="王漢宗顏楷體 Bold"/>
                </a:rPr>
                <a:t>報告</a:t>
              </a:r>
              <a:endParaRPr lang="en-US" sz="8500" dirty="0">
                <a:solidFill>
                  <a:srgbClr val="373634"/>
                </a:solidFill>
                <a:ea typeface="王漢宗顏楷體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619184" y="2339976"/>
              <a:ext cx="17640060" cy="733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dirty="0">
                  <a:solidFill>
                    <a:srgbClr val="373634"/>
                  </a:solidFill>
                  <a:ea typeface="王漢宗勘流亭"/>
                </a:rPr>
                <a:t>第11組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2961" b="2767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534167" y="3006473"/>
            <a:ext cx="5219667" cy="521966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063000" y="8802617"/>
            <a:ext cx="10750746" cy="455683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813253" y="428392"/>
            <a:ext cx="8073425" cy="1167581"/>
            <a:chOff x="0" y="0"/>
            <a:chExt cx="10764566" cy="1556774"/>
          </a:xfrm>
        </p:grpSpPr>
        <p:sp>
          <p:nvSpPr>
            <p:cNvPr id="6" name="TextBox 6"/>
            <p:cNvSpPr txBox="1"/>
            <p:nvPr/>
          </p:nvSpPr>
          <p:spPr>
            <a:xfrm>
              <a:off x="0" y="-228600"/>
              <a:ext cx="2673597" cy="17752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卡方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329083" y="-304800"/>
              <a:ext cx="8435483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適合度檢定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438373" y="9446699"/>
            <a:ext cx="8172171" cy="420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373634"/>
                </a:solidFill>
                <a:ea typeface="王漢宗顏楷體"/>
              </a:rPr>
              <a:t>資料來源：</a:t>
            </a:r>
            <a:r>
              <a:rPr lang="en-US" sz="2200" u="sng">
                <a:solidFill>
                  <a:srgbClr val="373634"/>
                </a:solidFill>
                <a:latin typeface="王漢宗顏楷體"/>
              </a:rPr>
              <a:t>https://www.thenewslens.com/article/157030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04560" y="1900331"/>
            <a:ext cx="10279450" cy="647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373634"/>
                </a:solidFill>
                <a:ea typeface="王漢宗顏楷體"/>
              </a:rPr>
              <a:t>台灣109年台灣語言使用比例及高雄市語言使用比例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2961" b="2767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170002" y="3855494"/>
            <a:ext cx="6281661" cy="3345406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813253" y="428392"/>
            <a:ext cx="7891791" cy="1167592"/>
            <a:chOff x="0" y="0"/>
            <a:chExt cx="10522388" cy="1556789"/>
          </a:xfrm>
        </p:grpSpPr>
        <p:sp>
          <p:nvSpPr>
            <p:cNvPr id="5" name="TextBox 5"/>
            <p:cNvSpPr txBox="1"/>
            <p:nvPr/>
          </p:nvSpPr>
          <p:spPr>
            <a:xfrm>
              <a:off x="0" y="-228600"/>
              <a:ext cx="2613447" cy="17853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卡方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276684" y="-304800"/>
              <a:ext cx="8245704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適合度檢定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36337" y="2580148"/>
            <a:ext cx="10587536" cy="1372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14"/>
              </a:lnSpc>
            </a:pPr>
            <a:r>
              <a:rPr lang="en-US" sz="3724">
                <a:solidFill>
                  <a:srgbClr val="373634"/>
                </a:solidFill>
                <a:ea typeface="王漢宗顏楷體"/>
              </a:rPr>
              <a:t>某文化部長想知道109年高雄市各語言分布比例是否與台灣各語言分布有差異？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D60ADD-6714-4CCD-9BED-397C45175C67}"/>
              </a:ext>
            </a:extLst>
          </p:cNvPr>
          <p:cNvSpPr txBox="1"/>
          <p:nvPr/>
        </p:nvSpPr>
        <p:spPr>
          <a:xfrm>
            <a:off x="813253" y="5143500"/>
            <a:ext cx="9949635" cy="2447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373634"/>
                </a:solidFill>
                <a:latin typeface="王漢宗顏楷體"/>
              </a:rPr>
              <a:t>H0：P國語、P台語、P客語、P原住民族語、P其他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373634"/>
                </a:solidFill>
                <a:latin typeface="王漢宗顏楷體"/>
              </a:rPr>
              <a:t>      比例是</a:t>
            </a:r>
            <a:r>
              <a:rPr lang="en-US" sz="3399" dirty="0">
                <a:solidFill>
                  <a:srgbClr val="373634"/>
                </a:solidFill>
                <a:latin typeface="Arimo"/>
              </a:rPr>
              <a:t>66.37：37.73：1.5：0.2：0.2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373634"/>
                </a:solidFill>
                <a:latin typeface="王漢宗顏楷體"/>
              </a:rPr>
              <a:t>H1：P國語、P台語、P客語、P原住民族語、P其他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373634"/>
                </a:solidFill>
                <a:latin typeface="王漢宗顏楷體"/>
              </a:rPr>
              <a:t>      比例不是66.37：37.73：1.5：0.2：0.2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2961" b="2767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276844" y="3054790"/>
            <a:ext cx="5219667" cy="521966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813253" y="428392"/>
            <a:ext cx="8073425" cy="1167581"/>
            <a:chOff x="0" y="0"/>
            <a:chExt cx="10764566" cy="1556774"/>
          </a:xfrm>
        </p:grpSpPr>
        <p:sp>
          <p:nvSpPr>
            <p:cNvPr id="5" name="TextBox 5"/>
            <p:cNvSpPr txBox="1"/>
            <p:nvPr/>
          </p:nvSpPr>
          <p:spPr>
            <a:xfrm>
              <a:off x="0" y="-228600"/>
              <a:ext cx="2673597" cy="17752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卡方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329083" y="-304800"/>
              <a:ext cx="8435483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適合度檢定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438373" y="9446699"/>
            <a:ext cx="8172171" cy="420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373634"/>
                </a:solidFill>
                <a:ea typeface="王漢宗顏楷體"/>
              </a:rPr>
              <a:t>資料來源：</a:t>
            </a:r>
            <a:r>
              <a:rPr lang="en-US" sz="2200" u="sng">
                <a:solidFill>
                  <a:srgbClr val="373634"/>
                </a:solidFill>
                <a:latin typeface="王漢宗顏楷體"/>
              </a:rPr>
              <a:t>https://www.thenewslens.com/article/157030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61659" y="1948648"/>
            <a:ext cx="4637336" cy="647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ea typeface="王漢宗顏楷體"/>
              </a:rPr>
              <a:t>台灣109年語言使用比例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2961" b="2767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827418" y="3624434"/>
            <a:ext cx="5721784" cy="4756664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444904"/>
            <a:ext cx="7891791" cy="1167581"/>
            <a:chOff x="0" y="0"/>
            <a:chExt cx="10522388" cy="1556774"/>
          </a:xfrm>
        </p:grpSpPr>
        <p:sp>
          <p:nvSpPr>
            <p:cNvPr id="5" name="TextBox 5"/>
            <p:cNvSpPr txBox="1"/>
            <p:nvPr/>
          </p:nvSpPr>
          <p:spPr>
            <a:xfrm>
              <a:off x="0" y="-228600"/>
              <a:ext cx="2613447" cy="17752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卡方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276684" y="-304800"/>
              <a:ext cx="8245704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適合度檢定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3472034"/>
            <a:ext cx="9912090" cy="1372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14"/>
              </a:lnSpc>
            </a:pPr>
            <a:r>
              <a:rPr lang="en-US" sz="3724" dirty="0">
                <a:solidFill>
                  <a:srgbClr val="373634"/>
                </a:solidFill>
                <a:ea typeface="王漢宗顏楷體"/>
              </a:rPr>
              <a:t>某文化部長想知道109年台灣各語言使用的比例是否有差異？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C13DD6-6049-40B9-A34E-AB57449A4CEC}"/>
              </a:ext>
            </a:extLst>
          </p:cNvPr>
          <p:cNvSpPr txBox="1"/>
          <p:nvPr/>
        </p:nvSpPr>
        <p:spPr>
          <a:xfrm>
            <a:off x="1447800" y="6002334"/>
            <a:ext cx="8305800" cy="26043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214"/>
              </a:lnSpc>
            </a:pP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H0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：</a:t>
            </a: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P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國語</a:t>
            </a: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 = P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台語</a:t>
            </a: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 = P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客語</a:t>
            </a: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 = P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原住民族語</a:t>
            </a: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 = P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其他</a:t>
            </a:r>
          </a:p>
          <a:p>
            <a:pPr>
              <a:lnSpc>
                <a:spcPts val="5214"/>
              </a:lnSpc>
            </a:pP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H1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：</a:t>
            </a: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P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國語</a:t>
            </a: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 != P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台語</a:t>
            </a: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 != P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客語 </a:t>
            </a: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!= P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原住民族語</a:t>
            </a:r>
            <a:r>
              <a:rPr lang="en-US" altLang="zh-TW" sz="3724" dirty="0">
                <a:solidFill>
                  <a:srgbClr val="373634"/>
                </a:solidFill>
                <a:ea typeface="王漢宗顏楷體"/>
              </a:rPr>
              <a:t> != P</a:t>
            </a:r>
            <a:r>
              <a:rPr lang="zh-TW" altLang="zh-TW" sz="3724" dirty="0">
                <a:solidFill>
                  <a:srgbClr val="373634"/>
                </a:solidFill>
                <a:ea typeface="王漢宗顏楷體"/>
              </a:rPr>
              <a:t>其他</a:t>
            </a:r>
            <a:endParaRPr lang="en-US" sz="3724" dirty="0">
              <a:solidFill>
                <a:srgbClr val="373634"/>
              </a:solidFill>
              <a:ea typeface="王漢宗顏楷體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2961" b="2767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33309" r="3723" b="49596"/>
          <a:stretch>
            <a:fillRect/>
          </a:stretch>
        </p:blipFill>
        <p:spPr>
          <a:xfrm>
            <a:off x="11398161" y="3172997"/>
            <a:ext cx="5236282" cy="454904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l="1608" t="68094" r="82346" b="313"/>
          <a:stretch>
            <a:fillRect/>
          </a:stretch>
        </p:blipFill>
        <p:spPr>
          <a:xfrm>
            <a:off x="7479378" y="2314401"/>
            <a:ext cx="3329245" cy="6546977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813253" y="428392"/>
            <a:ext cx="7891791" cy="1167592"/>
            <a:chOff x="0" y="0"/>
            <a:chExt cx="10522388" cy="1556789"/>
          </a:xfrm>
        </p:grpSpPr>
        <p:sp>
          <p:nvSpPr>
            <p:cNvPr id="6" name="TextBox 6"/>
            <p:cNvSpPr txBox="1"/>
            <p:nvPr/>
          </p:nvSpPr>
          <p:spPr>
            <a:xfrm>
              <a:off x="0" y="-228600"/>
              <a:ext cx="2613447" cy="17853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卡方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276684" y="-304800"/>
              <a:ext cx="8245704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適合度檢定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663150" y="9469517"/>
            <a:ext cx="8221325" cy="393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1"/>
              </a:lnSpc>
            </a:pPr>
            <a:r>
              <a:rPr lang="en-US" sz="2022">
                <a:solidFill>
                  <a:srgbClr val="373634"/>
                </a:solidFill>
                <a:ea typeface="王漢宗顏楷體"/>
              </a:rPr>
              <a:t>資料來源：</a:t>
            </a:r>
            <a:r>
              <a:rPr lang="en-US" sz="2022" u="sng">
                <a:solidFill>
                  <a:srgbClr val="373634"/>
                </a:solidFill>
                <a:latin typeface="王漢宗顏楷體"/>
              </a:rPr>
              <a:t>https://data.kcg.gov.tw/dataset/lightrail-trafficvolume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08618" y="4267200"/>
            <a:ext cx="5474385" cy="876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spc="-45">
                <a:solidFill>
                  <a:srgbClr val="373634"/>
                </a:solidFill>
                <a:ea typeface="王漢宗顏楷體"/>
              </a:rPr>
              <a:t>輕軌月均運量統計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2961" b="2767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r="2356"/>
          <a:stretch>
            <a:fillRect/>
          </a:stretch>
        </p:blipFill>
        <p:spPr>
          <a:xfrm>
            <a:off x="11668198" y="0"/>
            <a:ext cx="2052869" cy="10287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r="79904"/>
          <a:stretch>
            <a:fillRect/>
          </a:stretch>
        </p:blipFill>
        <p:spPr>
          <a:xfrm>
            <a:off x="13721067" y="0"/>
            <a:ext cx="2069840" cy="1028700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813253" y="428392"/>
            <a:ext cx="7891791" cy="1167592"/>
            <a:chOff x="0" y="0"/>
            <a:chExt cx="10522388" cy="1556789"/>
          </a:xfrm>
        </p:grpSpPr>
        <p:sp>
          <p:nvSpPr>
            <p:cNvPr id="6" name="TextBox 6"/>
            <p:cNvSpPr txBox="1"/>
            <p:nvPr/>
          </p:nvSpPr>
          <p:spPr>
            <a:xfrm>
              <a:off x="0" y="-228600"/>
              <a:ext cx="2613447" cy="17853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卡方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276684" y="-304800"/>
              <a:ext cx="8245704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適合度檢定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2351253"/>
            <a:ext cx="9417597" cy="1372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14"/>
              </a:lnSpc>
            </a:pPr>
            <a:r>
              <a:rPr lang="en-US" sz="3724">
                <a:solidFill>
                  <a:srgbClr val="373634"/>
                </a:solidFill>
                <a:ea typeface="王漢宗顏楷體"/>
              </a:rPr>
              <a:t>高雄市政府想知道各月的運載量分布是否有差異？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93513" y="4883976"/>
            <a:ext cx="6187228" cy="1177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373634"/>
                </a:solidFill>
                <a:latin typeface="王漢宗顏楷體"/>
              </a:rPr>
              <a:t> H0：各月份運載量分布無差異</a:t>
            </a:r>
          </a:p>
          <a:p>
            <a:pPr>
              <a:lnSpc>
                <a:spcPts val="4759"/>
              </a:lnSpc>
            </a:pPr>
            <a:r>
              <a:rPr lang="en-US" sz="3399" dirty="0">
                <a:solidFill>
                  <a:srgbClr val="373634"/>
                </a:solidFill>
                <a:latin typeface="王漢宗顏楷體"/>
              </a:rPr>
              <a:t> H1：各月份運載量分布有差異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671" b="1360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29765" y="34485"/>
            <a:ext cx="6015746" cy="1874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012"/>
              </a:lnSpc>
            </a:pPr>
            <a:r>
              <a:rPr lang="en-US" sz="11548">
                <a:solidFill>
                  <a:srgbClr val="373634"/>
                </a:solidFill>
                <a:latin typeface="210 우리하루 R Bold"/>
              </a:rPr>
              <a:t>ANOVA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401452" y="2860386"/>
            <a:ext cx="11485097" cy="618325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625505" y="1984704"/>
            <a:ext cx="3456533" cy="594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Another Shabby"/>
              </a:rPr>
              <a:t>Abalone Data Set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549224" y="9601891"/>
            <a:ext cx="8172171" cy="420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373634"/>
                </a:solidFill>
                <a:ea typeface="王漢宗顏楷體"/>
              </a:rPr>
              <a:t>資料來源：</a:t>
            </a:r>
            <a:r>
              <a:rPr lang="en-US" sz="2200" u="sng">
                <a:solidFill>
                  <a:srgbClr val="373634"/>
                </a:solidFill>
                <a:latin typeface="王漢宗顏楷體"/>
              </a:rPr>
              <a:t>https://archive.ics.uci.edu/ml/datasets/Abalone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671" b="1360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749502" y="1028700"/>
            <a:ext cx="2568070" cy="851452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29765" y="34485"/>
            <a:ext cx="7968209" cy="1874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012"/>
              </a:lnSpc>
            </a:pPr>
            <a:r>
              <a:rPr lang="en-US" sz="11548">
                <a:solidFill>
                  <a:srgbClr val="373634"/>
                </a:solidFill>
                <a:latin typeface="210 우리하루 R Bold"/>
              </a:rPr>
              <a:t>ANOVA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664608"/>
            <a:ext cx="9726022" cy="1372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14"/>
              </a:lnSpc>
            </a:pPr>
            <a:r>
              <a:rPr lang="en-US" sz="3724">
                <a:solidFill>
                  <a:srgbClr val="373634"/>
                </a:solidFill>
                <a:ea typeface="王漢宗顏楷體"/>
              </a:rPr>
              <a:t>某海產業者想知道鮑魚在不同的年紀時在總重量上是否有差異?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17392" y="5214220"/>
            <a:ext cx="6315239" cy="125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H0：年紀和總重量沒關係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H1：年紀和總重量有關係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371" b="1337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95598" y="3594913"/>
            <a:ext cx="9314362" cy="15411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>
                <a:solidFill>
                  <a:srgbClr val="373634"/>
                </a:solidFill>
                <a:ea typeface="王漢宗顏楷體"/>
              </a:rPr>
              <a:t>高雄市政府想知道月份對於運載量是否有差異？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885456" y="7293747"/>
            <a:ext cx="3724504" cy="651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X:月份  Y:運載量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926522" y="0"/>
            <a:ext cx="2102406" cy="10287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r="80705"/>
          <a:stretch>
            <a:fillRect/>
          </a:stretch>
        </p:blipFill>
        <p:spPr>
          <a:xfrm>
            <a:off x="14009878" y="0"/>
            <a:ext cx="1987279" cy="102870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656162" y="5754009"/>
            <a:ext cx="6826523" cy="1247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H0：月份和運載量無差異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H1：月份和運載量有差異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29765" y="34485"/>
            <a:ext cx="7968209" cy="1874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012"/>
              </a:lnSpc>
            </a:pPr>
            <a:r>
              <a:rPr lang="en-US" sz="11548">
                <a:solidFill>
                  <a:srgbClr val="373634"/>
                </a:solidFill>
                <a:latin typeface="210 우리하루 R Bold"/>
              </a:rPr>
              <a:t>ANOVA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371" b="1337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778052" y="3279030"/>
            <a:ext cx="4839888" cy="637839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14042" y="140110"/>
            <a:ext cx="2338329" cy="1472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25"/>
              </a:lnSpc>
            </a:pPr>
            <a:r>
              <a:rPr lang="en-US" sz="7661">
                <a:solidFill>
                  <a:srgbClr val="373634"/>
                </a:solidFill>
                <a:ea typeface="王漢宗顏楷體"/>
              </a:rPr>
              <a:t>迴歸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172450"/>
            <a:ext cx="13169296" cy="1548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>
                <a:solidFill>
                  <a:srgbClr val="373634"/>
                </a:solidFill>
                <a:ea typeface="王漢宗顏楷體"/>
              </a:rPr>
              <a:t>我們欲檢視飲料杯數是否隨著氣溫增加而遞增，即在顯著水準0.05下，檢定斜率β1是否等於零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5212456"/>
            <a:ext cx="6826523" cy="1255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H0：氣溫與飲料杯數不呈線性關係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H1：氣溫與飲料杯數呈線性關係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11" t="8098" r="6130" b="1885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401452" y="2860386"/>
            <a:ext cx="11485097" cy="6183256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765354" y="389950"/>
            <a:ext cx="8660008" cy="1277501"/>
            <a:chOff x="0" y="0"/>
            <a:chExt cx="11546678" cy="1703334"/>
          </a:xfrm>
        </p:grpSpPr>
        <p:sp>
          <p:nvSpPr>
            <p:cNvPr id="5" name="TextBox 5"/>
            <p:cNvSpPr txBox="1"/>
            <p:nvPr/>
          </p:nvSpPr>
          <p:spPr>
            <a:xfrm>
              <a:off x="0" y="27103"/>
              <a:ext cx="4782831" cy="16762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31"/>
                </a:lnSpc>
              </a:pPr>
              <a:r>
                <a:rPr lang="en-US" sz="7639">
                  <a:solidFill>
                    <a:srgbClr val="373634"/>
                  </a:solidFill>
                  <a:latin typeface="Another Shabby"/>
                </a:rPr>
                <a:t>T - test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4166100" y="-295275"/>
              <a:ext cx="7380578" cy="18476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695"/>
                </a:lnSpc>
              </a:pPr>
              <a:r>
                <a:rPr lang="en-US" sz="7639">
                  <a:solidFill>
                    <a:srgbClr val="373634"/>
                  </a:solidFill>
                  <a:ea typeface="王漢宗顏楷體"/>
                </a:rPr>
                <a:t>獨立性檢定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9549224" y="9601891"/>
            <a:ext cx="8172171" cy="420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373634"/>
                </a:solidFill>
                <a:ea typeface="王漢宗顏楷體"/>
              </a:rPr>
              <a:t>資料來源：</a:t>
            </a:r>
            <a:r>
              <a:rPr lang="en-US" sz="2200" u="sng">
                <a:solidFill>
                  <a:srgbClr val="373634"/>
                </a:solidFill>
                <a:latin typeface="王漢宗顏楷體"/>
              </a:rPr>
              <a:t>https://archive.ics.uci.edu/ml/datasets/Abalone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25505" y="1984704"/>
            <a:ext cx="3456533" cy="594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Another Shabby"/>
              </a:rPr>
              <a:t>Abalone Data Set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924" b="392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331676"/>
            <a:ext cx="16230600" cy="663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999"/>
              </a:lnSpc>
            </a:pPr>
            <a:r>
              <a:rPr lang="en-US" sz="9999">
                <a:solidFill>
                  <a:srgbClr val="373634"/>
                </a:solidFill>
                <a:latin typeface="Another Shabby"/>
              </a:rPr>
              <a:t>Thank you</a:t>
            </a:r>
          </a:p>
          <a:p>
            <a:pPr algn="ctr">
              <a:lnSpc>
                <a:spcPts val="17100"/>
              </a:lnSpc>
            </a:pPr>
            <a:r>
              <a:rPr lang="en-US" sz="9000">
                <a:solidFill>
                  <a:srgbClr val="373634"/>
                </a:solidFill>
                <a:latin typeface="Another Shabby"/>
              </a:rPr>
              <a:t> for </a:t>
            </a:r>
          </a:p>
          <a:p>
            <a:pPr algn="ctr">
              <a:lnSpc>
                <a:spcPts val="17100"/>
              </a:lnSpc>
            </a:pPr>
            <a:r>
              <a:rPr lang="en-US" sz="9000">
                <a:solidFill>
                  <a:srgbClr val="373634"/>
                </a:solidFill>
                <a:latin typeface="Another Shabby"/>
              </a:rPr>
              <a:t>your watching 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11" t="8098" r="6130" b="1885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398555" y="3846746"/>
            <a:ext cx="2128415" cy="585925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2224534" y="3846746"/>
            <a:ext cx="2071455" cy="585925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5189263" y="3846746"/>
            <a:ext cx="2070037" cy="585925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714180" y="388152"/>
            <a:ext cx="8684375" cy="1281095"/>
            <a:chOff x="0" y="0"/>
            <a:chExt cx="11579167" cy="1708127"/>
          </a:xfrm>
        </p:grpSpPr>
        <p:sp>
          <p:nvSpPr>
            <p:cNvPr id="7" name="TextBox 7"/>
            <p:cNvSpPr txBox="1"/>
            <p:nvPr/>
          </p:nvSpPr>
          <p:spPr>
            <a:xfrm>
              <a:off x="0" y="27528"/>
              <a:ext cx="4796289" cy="16805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latin typeface="Another Shabby"/>
                </a:rPr>
                <a:t>T - test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4177822" y="-304800"/>
              <a:ext cx="7401344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獨立性檢定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02400" y="2394344"/>
            <a:ext cx="11252377" cy="80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>
                <a:solidFill>
                  <a:srgbClr val="373634"/>
                </a:solidFill>
                <a:ea typeface="王漢宗顏楷體"/>
              </a:rPr>
              <a:t>某海產業者想知道雄雌鮑魚的重量有無差異？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21606" y="4481761"/>
            <a:ext cx="7850870" cy="1255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H0：雌鮑魚重量 = 雄鮑魚重量</a:t>
            </a: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H1：雌鮑魚重量 != 雄鮑魚重量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11" t="8098" r="6130" b="1885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700931" y="3698359"/>
            <a:ext cx="10886137" cy="3854499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714180" y="388152"/>
            <a:ext cx="8684375" cy="1281095"/>
            <a:chOff x="0" y="0"/>
            <a:chExt cx="11579167" cy="1708127"/>
          </a:xfrm>
        </p:grpSpPr>
        <p:sp>
          <p:nvSpPr>
            <p:cNvPr id="5" name="TextBox 5"/>
            <p:cNvSpPr txBox="1"/>
            <p:nvPr/>
          </p:nvSpPr>
          <p:spPr>
            <a:xfrm>
              <a:off x="0" y="27528"/>
              <a:ext cx="4796289" cy="16805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latin typeface="Another Shabby"/>
                </a:rPr>
                <a:t>T - test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4177822" y="-304800"/>
              <a:ext cx="7401344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獨立性檢定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524003" y="1964444"/>
            <a:ext cx="1714500" cy="876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373634"/>
                </a:solidFill>
                <a:ea typeface="王漢宗顏楷體"/>
              </a:rPr>
              <a:t>飲料店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538172" y="9535843"/>
            <a:ext cx="4721128" cy="420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373634"/>
                </a:solidFill>
                <a:ea typeface="王漢宗顏楷體"/>
              </a:rPr>
              <a:t>資料來源：松本鮮奶茶中民店提供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11" t="8098" r="6130" b="1885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720641" y="4054003"/>
            <a:ext cx="3154366" cy="4935056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714180" y="388152"/>
            <a:ext cx="8684375" cy="1281095"/>
            <a:chOff x="0" y="0"/>
            <a:chExt cx="11579167" cy="1708127"/>
          </a:xfrm>
        </p:grpSpPr>
        <p:sp>
          <p:nvSpPr>
            <p:cNvPr id="5" name="TextBox 5"/>
            <p:cNvSpPr txBox="1"/>
            <p:nvPr/>
          </p:nvSpPr>
          <p:spPr>
            <a:xfrm>
              <a:off x="0" y="27528"/>
              <a:ext cx="4796289" cy="16805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latin typeface="Another Shabby"/>
                </a:rPr>
                <a:t>T - test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4177822" y="-304800"/>
              <a:ext cx="7401344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獨立性檢定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354717" y="2901851"/>
            <a:ext cx="14864316" cy="801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>
                <a:solidFill>
                  <a:srgbClr val="373634"/>
                </a:solidFill>
                <a:ea typeface="王漢宗顏楷體"/>
              </a:rPr>
              <a:t>某飲料業者想知道夏天與冬天時在飲料銷售(杯數)上有無差異？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-326087" y="4911186"/>
            <a:ext cx="9634185" cy="1255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H0：夏天杯數 = 冬天杯數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H1：夏天杯數 != 冬天杯數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11" t="8098" r="6130" b="1885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50739" y="3473316"/>
            <a:ext cx="8630147" cy="50857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322183" y="3473316"/>
            <a:ext cx="8515079" cy="5085798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637808" y="388152"/>
            <a:ext cx="8684375" cy="1281095"/>
            <a:chOff x="0" y="0"/>
            <a:chExt cx="11579167" cy="1708127"/>
          </a:xfrm>
        </p:grpSpPr>
        <p:sp>
          <p:nvSpPr>
            <p:cNvPr id="6" name="TextBox 6"/>
            <p:cNvSpPr txBox="1"/>
            <p:nvPr/>
          </p:nvSpPr>
          <p:spPr>
            <a:xfrm>
              <a:off x="0" y="27528"/>
              <a:ext cx="4796289" cy="16805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latin typeface="Another Shabby"/>
                </a:rPr>
                <a:t>T - test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177822" y="-304800"/>
              <a:ext cx="7401344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獨立性檢定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82082" y="2030493"/>
            <a:ext cx="8561918" cy="740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spc="-45" dirty="0">
                <a:solidFill>
                  <a:srgbClr val="373634"/>
                </a:solidFill>
                <a:latin typeface="王漢宗顏楷體"/>
              </a:rPr>
              <a:t>2018 &amp; 2020各國GDP（美元）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50739" y="8693722"/>
            <a:ext cx="4772298" cy="420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373634"/>
                </a:solidFill>
                <a:ea typeface="王漢宗顏楷體"/>
              </a:rPr>
              <a:t>資料來源：</a:t>
            </a:r>
            <a:r>
              <a:rPr lang="en-US" sz="2200" u="sng">
                <a:solidFill>
                  <a:srgbClr val="373634"/>
                </a:solidFill>
                <a:latin typeface="王漢宗顏楷體"/>
              </a:rPr>
              <a:t>https://reurl.cc/Q6K7A2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22183" y="8693722"/>
            <a:ext cx="4985568" cy="420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373634"/>
                </a:solidFill>
                <a:ea typeface="王漢宗顏楷體"/>
              </a:rPr>
              <a:t>資料來源：</a:t>
            </a:r>
            <a:r>
              <a:rPr lang="en-US" sz="2200" u="sng">
                <a:solidFill>
                  <a:srgbClr val="373634"/>
                </a:solidFill>
                <a:latin typeface="王漢宗顏楷體"/>
              </a:rPr>
              <a:t>https://reurl.cc/82xyMM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11" t="8098" r="6130" b="1885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179996" y="3478930"/>
            <a:ext cx="5409548" cy="600411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714180" y="388152"/>
            <a:ext cx="8684375" cy="1281095"/>
            <a:chOff x="0" y="0"/>
            <a:chExt cx="11579167" cy="1708127"/>
          </a:xfrm>
        </p:grpSpPr>
        <p:sp>
          <p:nvSpPr>
            <p:cNvPr id="5" name="TextBox 5"/>
            <p:cNvSpPr txBox="1"/>
            <p:nvPr/>
          </p:nvSpPr>
          <p:spPr>
            <a:xfrm>
              <a:off x="0" y="27528"/>
              <a:ext cx="4796289" cy="16805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latin typeface="Another Shabby"/>
                </a:rPr>
                <a:t>T - test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4177822" y="-304800"/>
              <a:ext cx="7401344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獨立性檢定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3995061"/>
            <a:ext cx="10903160" cy="732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26"/>
              </a:lnSpc>
            </a:pPr>
            <a:r>
              <a:rPr lang="en-US" sz="3804">
                <a:solidFill>
                  <a:srgbClr val="373634"/>
                </a:solidFill>
                <a:ea typeface="王漢宗顏楷體"/>
              </a:rPr>
              <a:t>在發生疫情前與發生疫情後各國GDP是否有差異？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225214"/>
            <a:ext cx="5060314" cy="1255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H0：各國GDP無差異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H1：各國GDP有差異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11" t="8098" r="6130" b="1885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6480" t="8307" r="7769" b="8307"/>
          <a:stretch>
            <a:fillRect/>
          </a:stretch>
        </p:blipFill>
        <p:spPr>
          <a:xfrm>
            <a:off x="479319" y="3301532"/>
            <a:ext cx="11173288" cy="611162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r="3141"/>
          <a:stretch>
            <a:fillRect/>
          </a:stretch>
        </p:blipFill>
        <p:spPr>
          <a:xfrm>
            <a:off x="12239570" y="4745292"/>
            <a:ext cx="5574740" cy="4068882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714180" y="388152"/>
            <a:ext cx="8684375" cy="1281095"/>
            <a:chOff x="0" y="0"/>
            <a:chExt cx="11579167" cy="1708127"/>
          </a:xfrm>
        </p:grpSpPr>
        <p:sp>
          <p:nvSpPr>
            <p:cNvPr id="6" name="TextBox 6"/>
            <p:cNvSpPr txBox="1"/>
            <p:nvPr/>
          </p:nvSpPr>
          <p:spPr>
            <a:xfrm>
              <a:off x="0" y="27528"/>
              <a:ext cx="4796289" cy="16805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latin typeface="Another Shabby"/>
                </a:rPr>
                <a:t>T - test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4177822" y="-304800"/>
              <a:ext cx="7401344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獨立性檢定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306245" y="3577605"/>
            <a:ext cx="4325334" cy="969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66"/>
              </a:lnSpc>
            </a:pPr>
            <a:r>
              <a:rPr lang="en-US" sz="2618" spc="-26">
                <a:solidFill>
                  <a:srgbClr val="373634"/>
                </a:solidFill>
                <a:ea typeface="王漢宗顏楷體"/>
              </a:rPr>
              <a:t>點下角色的大綱，可以看見該角色各版本的勝率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4180" y="1776536"/>
            <a:ext cx="8684375" cy="876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 spc="-45">
                <a:solidFill>
                  <a:srgbClr val="373634"/>
                </a:solidFill>
                <a:ea typeface="王漢宗顏楷體"/>
              </a:rPr>
              <a:t>此頁面可以點選各角色資料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331631" y="9585379"/>
            <a:ext cx="6587895" cy="420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373634"/>
                </a:solidFill>
                <a:ea typeface="王漢宗顏楷體"/>
              </a:rPr>
              <a:t>資料來源：</a:t>
            </a:r>
            <a:r>
              <a:rPr lang="en-US" sz="2200" u="sng">
                <a:solidFill>
                  <a:srgbClr val="373634"/>
                </a:solidFill>
                <a:latin typeface="王漢宗顏楷體"/>
              </a:rPr>
              <a:t>https://tw.op.gg/champion/statistics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11" t="8098" r="6130" b="1885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562170" y="2543369"/>
            <a:ext cx="4987107" cy="6430184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714180" y="388152"/>
            <a:ext cx="8684375" cy="1281095"/>
            <a:chOff x="0" y="0"/>
            <a:chExt cx="11579167" cy="1708127"/>
          </a:xfrm>
        </p:grpSpPr>
        <p:sp>
          <p:nvSpPr>
            <p:cNvPr id="5" name="TextBox 5"/>
            <p:cNvSpPr txBox="1"/>
            <p:nvPr/>
          </p:nvSpPr>
          <p:spPr>
            <a:xfrm>
              <a:off x="0" y="27528"/>
              <a:ext cx="4796289" cy="16805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59"/>
                </a:lnSpc>
              </a:pPr>
              <a:r>
                <a:rPr lang="en-US" sz="7661">
                  <a:solidFill>
                    <a:srgbClr val="373634"/>
                  </a:solidFill>
                  <a:latin typeface="Another Shabby"/>
                </a:rPr>
                <a:t>T - test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4177822" y="-304800"/>
              <a:ext cx="7401344" cy="1861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725"/>
                </a:lnSpc>
              </a:pPr>
              <a:r>
                <a:rPr lang="en-US" sz="7661">
                  <a:solidFill>
                    <a:srgbClr val="373634"/>
                  </a:solidFill>
                  <a:ea typeface="王漢宗顏楷體"/>
                </a:rPr>
                <a:t>獨立性檢定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3512591"/>
            <a:ext cx="10340702" cy="2284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79"/>
              </a:lnSpc>
            </a:pPr>
            <a:r>
              <a:rPr lang="en-US" sz="4199" spc="-41">
                <a:solidFill>
                  <a:srgbClr val="373634"/>
                </a:solidFill>
                <a:ea typeface="王漢宗顏楷體"/>
              </a:rPr>
              <a:t>某遊戲為了平衡，在角色技能做了一些調整，請問在更新前與更新後角色勝率是否有差異？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78035" y="6380406"/>
            <a:ext cx="4821015" cy="1255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H0：更新前與後無差異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373634"/>
                </a:solidFill>
                <a:latin typeface="王漢宗顏楷體"/>
              </a:rPr>
              <a:t>H1：更新前與後有差異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388</Words>
  <Application>Microsoft Office PowerPoint</Application>
  <PresentationFormat>自訂</PresentationFormat>
  <Paragraphs>88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9" baseType="lpstr">
      <vt:lpstr>王漢宗勘流亭</vt:lpstr>
      <vt:lpstr>Arimo</vt:lpstr>
      <vt:lpstr>Another Shabby</vt:lpstr>
      <vt:lpstr>Calibri</vt:lpstr>
      <vt:lpstr>Arial</vt:lpstr>
      <vt:lpstr>王漢宗顏楷體</vt:lpstr>
      <vt:lpstr>王漢宗顏楷體 Bold</vt:lpstr>
      <vt:lpstr>210 우리하루 R Bold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第11組</dc:title>
  <cp:lastModifiedBy>Hui-Xuan Wang</cp:lastModifiedBy>
  <cp:revision>3</cp:revision>
  <dcterms:created xsi:type="dcterms:W3CDTF">2006-08-16T00:00:00Z</dcterms:created>
  <dcterms:modified xsi:type="dcterms:W3CDTF">2022-01-15T12:59:56Z</dcterms:modified>
  <dc:identifier>DAExTIZ-NZk</dc:identifier>
</cp:coreProperties>
</file>

<file path=docProps/thumbnail.jpeg>
</file>